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7" r:id="rId2"/>
    <p:sldId id="269" r:id="rId3"/>
    <p:sldId id="268" r:id="rId4"/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98"/>
    <p:restoredTop sz="96405"/>
  </p:normalViewPr>
  <p:slideViewPr>
    <p:cSldViewPr snapToGrid="0" snapToObjects="1">
      <p:cViewPr varScale="1">
        <p:scale>
          <a:sx n="87" d="100"/>
          <a:sy n="87" d="100"/>
        </p:scale>
        <p:origin x="20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5CE3C-AF29-0048-B381-98E092FF35B8}" type="datetimeFigureOut">
              <a:rPr lang="en-AE" smtClean="0"/>
              <a:t>08/11/2024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CD44-7D5A-794C-9226-C49818B4D38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2591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DBD4-1762-7242-801F-31F838190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1138A-90C8-304C-8B8A-C87BEE9EF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FB07-3A37-CE4D-BEBF-FA9F8A5A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F955B-E4B2-7443-B039-4EA5B8E9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3A817-6EC5-504A-9F7F-4AD5826D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1C44-2958-2F40-9DCB-0A23D566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73F2C-AC56-5C4A-99B8-7545673C0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8728-D222-3A4F-93EA-516AA6C4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CB5A4-CA85-464A-BC36-586E7F29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F400A-2BEE-7F43-B493-6C5D65CC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A5B2E-8C46-C142-AA37-F70270D9E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1671-C9F3-424C-9D08-EAE22C8B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12AF9-B26C-F046-BB58-6232F3E7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09A6C-E50A-2045-BE94-ACB5FD8D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4762D-A5A3-5149-B160-EB5F7C3E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04F0-7778-BE44-9C72-51315190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E4DAC-9E9C-474E-BAAD-1134CF885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827E3-41E1-2D4C-904E-46901E1D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95F87-F489-C846-881F-B04653AF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FEF0-4116-C34C-ABDF-B799E840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F4A1-7859-E64C-91BA-B93B6185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C8C80-AF48-8244-9642-C11C8C724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C1F81-73FF-264B-AD32-533F5714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34986-46A1-B44F-B21E-C5906D32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08E0F-0E70-6C4B-B6E9-96B9A09B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308E-432A-0343-8DAA-042F1360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1A63-75D8-8549-908B-8FA5C60BE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A0FF8-728E-204D-9361-9EC9189AE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2089-B0B4-EF42-9821-1ABD1CB1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24650-E5FD-E547-91CB-5FBDBEE1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FB00B-99C9-894D-ADCB-FB0EB57A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9EBE-D013-014D-A16E-85929887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DA6B9-E7DF-AC4D-A9C9-E3851901D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AA18E-7AD6-2449-8825-DF9E5068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B66A1-008D-324B-9A0E-DDB1B012A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A00E4E-62DE-5F40-BDEC-641A1CF2C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B38D1-A264-2B47-A4BD-AF4AB5B7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9C487-77A8-5F48-A2F8-11A65814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77FACB-BF1E-DE4C-94EF-CCED40D8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9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8278-56F6-BD42-BA4E-D2BD45D4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CB4B4B-3390-3A40-B9F9-5873BB09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9002B-4DE8-EF41-BAD9-E6720184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271A3-C1C5-E846-8193-BEEA66A7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1DC1D-811A-9C4C-9F57-EF0B418C8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CF676-2FEF-5143-B91D-F6300F67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5A35A-17E8-4B4B-AD80-83ED71A1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3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8EFB-2E04-C141-8C61-E33EA1A4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CF80-192C-784A-A429-55991F88F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F5CDF-9E7F-A541-AB17-CEA48DDF1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8237F-7FF9-8249-97C3-892E34BD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BA73C-E0E8-E947-89F7-67E19B07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1515B-E811-A943-8AF8-BAE4BCCC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019F-2F33-5449-8346-1C7F65A3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F1F1E-19A4-AE44-8949-086D58098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73BA7-BEE5-074F-82EB-A6FAEBB3E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A39F8-1D58-6E4C-81F0-101D2164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2CD64-65DF-4842-9642-DC35911C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19277-8CCE-C44A-95DF-B2DBD8FE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0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7F611-C195-0B4A-B997-FA9E7221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5ADE6-D49D-B648-AA7E-5793B405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16C49-9DC3-BA45-BF83-113636EB4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93F8-743C-9F48-9C84-20CE82E7F459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CC172-C9AF-7A45-8B04-8924343D0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DA8B7-9296-0E44-826A-F7D685D6B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7992-8E08-2A42-853C-4EF55D3E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4A749-2575-0D38-743A-9E24AF925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329988"/>
            <a:ext cx="11518900" cy="61849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2EDCCBE-9242-F28B-6C51-8F2A0AAA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67" y="2022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Research Competition MENA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2444B-EF9D-D3B0-11DA-46A1CD65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70" y="4075812"/>
            <a:ext cx="2187102" cy="218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164CD90-E30D-636B-0D00-26BDF95530A5}"/>
              </a:ext>
            </a:extLst>
          </p:cNvPr>
          <p:cNvSpPr txBox="1">
            <a:spLocks/>
          </p:cNvSpPr>
          <p:nvPr/>
        </p:nvSpPr>
        <p:spPr>
          <a:xfrm>
            <a:off x="5704915" y="891963"/>
            <a:ext cx="41424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Organizers</a:t>
            </a:r>
          </a:p>
        </p:txBody>
      </p:sp>
      <p:sp>
        <p:nvSpPr>
          <p:cNvPr id="12" name="Google Shape;132;g27be4e5abb0_0_0">
            <a:extLst>
              <a:ext uri="{FF2B5EF4-FFF2-40B4-BE49-F238E27FC236}">
                <a16:creationId xmlns:a16="http://schemas.microsoft.com/office/drawing/2014/main" id="{94E036D4-5B0D-22C2-B191-004FCF417FA2}"/>
              </a:ext>
            </a:extLst>
          </p:cNvPr>
          <p:cNvSpPr txBox="1"/>
          <p:nvPr/>
        </p:nvSpPr>
        <p:spPr>
          <a:xfrm>
            <a:off x="7025092" y="1726107"/>
            <a:ext cx="469619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Christina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Pöpper</a:t>
            </a:r>
            <a:endParaRPr lang="en-US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Assistant Professor of Computer Science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Darabseh</a:t>
            </a:r>
            <a:endParaRPr lang="en-US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esearch Engineer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Dunia J.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Mahboobeh</a:t>
            </a:r>
            <a:endParaRPr lang="en-US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 Assistant </a:t>
            </a:r>
            <a:endParaRPr lang="en-AE" sz="1600" dirty="0"/>
          </a:p>
        </p:txBody>
      </p:sp>
      <p:pic>
        <p:nvPicPr>
          <p:cNvPr id="14" name="Google Shape;137;g27be4e5abb0_0_0">
            <a:extLst>
              <a:ext uri="{FF2B5EF4-FFF2-40B4-BE49-F238E27FC236}">
                <a16:creationId xmlns:a16="http://schemas.microsoft.com/office/drawing/2014/main" id="{3F0571F1-0270-0607-9201-7F1BB5223D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555" y="3297831"/>
            <a:ext cx="1440000" cy="1440000"/>
          </a:xfrm>
          <a:prstGeom prst="ellipse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15" name="Google Shape;138;g27be4e5abb0_0_0">
            <a:extLst>
              <a:ext uri="{FF2B5EF4-FFF2-40B4-BE49-F238E27FC236}">
                <a16:creationId xmlns:a16="http://schemas.microsoft.com/office/drawing/2014/main" id="{BA263723-C9AF-A189-6565-B2440B40C9B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5555" y="1726107"/>
            <a:ext cx="1490738" cy="136209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Picture 6" descr="A person wearing a hat and red shirt&#10;&#10;Description automatically generated">
            <a:extLst>
              <a:ext uri="{FF2B5EF4-FFF2-40B4-BE49-F238E27FC236}">
                <a16:creationId xmlns:a16="http://schemas.microsoft.com/office/drawing/2014/main" id="{158FDEA2-F725-25FC-6B13-2D9F0B83D4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18980" r="14233" b="12551"/>
          <a:stretch/>
        </p:blipFill>
        <p:spPr>
          <a:xfrm>
            <a:off x="5450924" y="4906359"/>
            <a:ext cx="1440000" cy="1440000"/>
          </a:xfrm>
          <a:prstGeom prst="ellipse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Google Shape;88;p1">
            <a:extLst>
              <a:ext uri="{FF2B5EF4-FFF2-40B4-BE49-F238E27FC236}">
                <a16:creationId xmlns:a16="http://schemas.microsoft.com/office/drawing/2014/main" id="{6E5B26EC-CC62-600A-B7DE-D84381D00C0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249480" t="-21560" r="249480" b="21560"/>
          <a:stretch/>
        </p:blipFill>
        <p:spPr>
          <a:xfrm>
            <a:off x="666345" y="1959389"/>
            <a:ext cx="2709300" cy="112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fadeDir="5400012" sy="-100000" algn="bl" rotWithShape="0"/>
          </a:effectLst>
        </p:spPr>
      </p:pic>
      <p:pic>
        <p:nvPicPr>
          <p:cNvPr id="10" name="Google Shape;89;p1">
            <a:extLst>
              <a:ext uri="{FF2B5EF4-FFF2-40B4-BE49-F238E27FC236}">
                <a16:creationId xmlns:a16="http://schemas.microsoft.com/office/drawing/2014/main" id="{D30E7EA5-4140-2A36-44A9-F2E936C90C6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0950" y="2018650"/>
            <a:ext cx="2595400" cy="101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34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4A749-2575-0D38-743A-9E24AF925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329988"/>
            <a:ext cx="11518900" cy="61849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2EDCCBE-9242-F28B-6C51-8F2A0AAA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67" y="2022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Research Competition MENA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2444B-EF9D-D3B0-11DA-46A1CD65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9" y="397877"/>
            <a:ext cx="923891" cy="92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164CD90-E30D-636B-0D00-26BDF95530A5}"/>
              </a:ext>
            </a:extLst>
          </p:cNvPr>
          <p:cNvSpPr txBox="1">
            <a:spLocks/>
          </p:cNvSpPr>
          <p:nvPr/>
        </p:nvSpPr>
        <p:spPr>
          <a:xfrm>
            <a:off x="3673092" y="726875"/>
            <a:ext cx="41424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Finalists</a:t>
            </a:r>
          </a:p>
        </p:txBody>
      </p:sp>
      <p:sp>
        <p:nvSpPr>
          <p:cNvPr id="12" name="Google Shape;132;g27be4e5abb0_0_0">
            <a:extLst>
              <a:ext uri="{FF2B5EF4-FFF2-40B4-BE49-F238E27FC236}">
                <a16:creationId xmlns:a16="http://schemas.microsoft.com/office/drawing/2014/main" id="{94E036D4-5B0D-22C2-B191-004FCF417FA2}"/>
              </a:ext>
            </a:extLst>
          </p:cNvPr>
          <p:cNvSpPr txBox="1"/>
          <p:nvPr/>
        </p:nvSpPr>
        <p:spPr>
          <a:xfrm>
            <a:off x="6656962" y="1389657"/>
            <a:ext cx="5179427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Marouene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Boubakri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(KAUST)</a:t>
            </a:r>
          </a:p>
          <a:p>
            <a:pPr fontAlgn="base">
              <a:buClr>
                <a:srgbClr val="000000"/>
              </a:buClr>
              <a:buSzPts val="2400"/>
            </a:pP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</a:rPr>
              <a:t>Architectural Security and Trust Foundation for RISC-V</a:t>
            </a:r>
            <a:br>
              <a:rPr lang="en-US" sz="1600" dirty="0"/>
            </a:br>
            <a:endParaRPr 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fontAlgn="base"/>
            <a:r>
              <a:rPr lang="en-US" sz="20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Waleed Arshad (Lahore University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Management Sciences</a:t>
            </a:r>
            <a:r>
              <a:rPr lang="en-US" sz="20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fontAlgn="base">
              <a:buClr>
                <a:srgbClr val="000000"/>
              </a:buClr>
              <a:buSzPts val="2400"/>
            </a:pP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</a:rPr>
              <a:t>“I chose to fight, be brave, and to deal with it": Threat Experiences and Security Practices of Pakistani Content Creators</a:t>
            </a:r>
          </a:p>
          <a:p>
            <a:pPr algn="l" fontAlgn="base"/>
            <a:endParaRPr 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Roy Weiss (Ben-Gurion University)</a:t>
            </a:r>
          </a:p>
          <a:p>
            <a:pPr fontAlgn="base">
              <a:buClr>
                <a:srgbClr val="000000"/>
              </a:buClr>
              <a:buSzPts val="2400"/>
            </a:pP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</a:rPr>
              <a:t>What Was Your Prompt? A Remote Keylogging Attack on AI</a:t>
            </a:r>
          </a:p>
          <a:p>
            <a:br>
              <a:rPr lang="en-US" sz="12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Aviv </a:t>
            </a:r>
            <a:r>
              <a:rPr lang="en-US" sz="200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Yaish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(The Hebrew University)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</a:rPr>
              <a:t>Speculative Denial-of-Service Attacks In Ethereum</a:t>
            </a:r>
          </a:p>
          <a:p>
            <a:br>
              <a:rPr lang="en-US" sz="1600" dirty="0"/>
            </a:br>
            <a:endParaRPr 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AutoShape 4" descr="Displaying IMG_9707.HEIC">
            <a:extLst>
              <a:ext uri="{FF2B5EF4-FFF2-40B4-BE49-F238E27FC236}">
                <a16:creationId xmlns:a16="http://schemas.microsoft.com/office/drawing/2014/main" id="{ED875216-4899-8AAD-A6D3-CD245D2A8E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2998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E"/>
          </a:p>
        </p:txBody>
      </p:sp>
      <p:sp>
        <p:nvSpPr>
          <p:cNvPr id="16" name="Google Shape;132;g27be4e5abb0_0_0">
            <a:extLst>
              <a:ext uri="{FF2B5EF4-FFF2-40B4-BE49-F238E27FC236}">
                <a16:creationId xmlns:a16="http://schemas.microsoft.com/office/drawing/2014/main" id="{0B57C8C9-A432-D09C-93ED-4DBF5A386A37}"/>
              </a:ext>
            </a:extLst>
          </p:cNvPr>
          <p:cNvSpPr txBox="1"/>
          <p:nvPr/>
        </p:nvSpPr>
        <p:spPr>
          <a:xfrm>
            <a:off x="699039" y="1389657"/>
            <a:ext cx="5179427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Zihang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Xiang (KAUST)</a:t>
            </a:r>
          </a:p>
          <a:p>
            <a:pPr marR="0" lvl="0" indent="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Preserving Node-level Privacy in Graph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Neural Networks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fontAlgn="base"/>
            <a:r>
              <a:rPr lang="en-US" sz="20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Muhusina</a:t>
            </a:r>
            <a:r>
              <a:rPr lang="en-US" sz="20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Ismail (UAEU)</a:t>
            </a:r>
          </a:p>
          <a:p>
            <a:pPr algn="just" fontAlgn="base">
              <a:buClr>
                <a:srgbClr val="000000"/>
              </a:buClr>
              <a:buSzPts val="2400"/>
            </a:pP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</a:rPr>
              <a:t>A Comprehensive Evaluation of Machine Learning Algorithms for Web Application Attack Detection with Knowledge Graph Integration</a:t>
            </a:r>
          </a:p>
          <a:p>
            <a:endParaRPr 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Shamma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Alalawi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UAEU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algn="just"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</a:rPr>
              <a:t>A Comparative Study on Source Code Attribution Using AI: Datasets, Features, and Techniques</a:t>
            </a:r>
          </a:p>
          <a:p>
            <a:br>
              <a:rPr lang="en-US" sz="12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Meera </a:t>
            </a:r>
            <a:r>
              <a:rPr lang="en-US" sz="200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Alalawi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UAEU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algn="just" fontAlgn="base">
              <a:buClr>
                <a:srgbClr val="000000"/>
              </a:buClr>
              <a:buSzPts val="2400"/>
            </a:pP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</a:rPr>
              <a:t>Evaluating and Boosting Cybersecurity Awareness With an AI-Integrated Mobile App</a:t>
            </a:r>
            <a:br>
              <a:rPr lang="en-US" sz="1600" dirty="0">
                <a:solidFill>
                  <a:schemeClr val="lt1"/>
                </a:solidFill>
                <a:latin typeface="Calibri"/>
                <a:cs typeface="Calibri"/>
              </a:rPr>
            </a:br>
            <a:endParaRPr lang="en-US" sz="16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fontAlgn="base"/>
            <a:r>
              <a:rPr lang="en-US" sz="20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en-US" sz="20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Merget</a:t>
            </a:r>
            <a:r>
              <a:rPr lang="en-US" sz="20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(TII)</a:t>
            </a:r>
          </a:p>
          <a:p>
            <a:pPr algn="just" fontAlgn="base">
              <a:buClr>
                <a:srgbClr val="000000"/>
              </a:buClr>
              <a:buSzPts val="2400"/>
            </a:pP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</a:rPr>
              <a:t>With Great Power Come Great Side Channels: Statistical Timing Side-Channel Analyses with Bounded Type-1 Errors</a:t>
            </a:r>
          </a:p>
          <a:p>
            <a:br>
              <a:rPr lang="en-US" sz="1600" dirty="0"/>
            </a:br>
            <a:endParaRPr lang="en-US"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88;p1">
            <a:extLst>
              <a:ext uri="{FF2B5EF4-FFF2-40B4-BE49-F238E27FC236}">
                <a16:creationId xmlns:a16="http://schemas.microsoft.com/office/drawing/2014/main" id="{2CADDF8F-F8B8-6827-4406-771BD03883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249480" t="-21560" r="249480" b="21560"/>
          <a:stretch/>
        </p:blipFill>
        <p:spPr>
          <a:xfrm>
            <a:off x="10053060" y="5624650"/>
            <a:ext cx="1537433" cy="649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fadeDir="5400012" sy="-100000" algn="bl" rotWithShape="0"/>
          </a:effectLst>
        </p:spPr>
      </p:pic>
      <p:pic>
        <p:nvPicPr>
          <p:cNvPr id="18" name="Google Shape;89;p1">
            <a:extLst>
              <a:ext uri="{FF2B5EF4-FFF2-40B4-BE49-F238E27FC236}">
                <a16:creationId xmlns:a16="http://schemas.microsoft.com/office/drawing/2014/main" id="{7188F2A7-D63D-5561-42D0-4DCC114C38F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73147" y="5666429"/>
            <a:ext cx="1472799" cy="585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32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4A749-2575-0D38-743A-9E24AF925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329988"/>
            <a:ext cx="11518900" cy="61849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2EDCCBE-9242-F28B-6C51-8F2A0AAA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67" y="2022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Research Competition MENA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2444B-EF9D-D3B0-11DA-46A1CD65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70" y="4075812"/>
            <a:ext cx="2187102" cy="218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164CD90-E30D-636B-0D00-26BDF95530A5}"/>
              </a:ext>
            </a:extLst>
          </p:cNvPr>
          <p:cNvSpPr txBox="1">
            <a:spLocks/>
          </p:cNvSpPr>
          <p:nvPr/>
        </p:nvSpPr>
        <p:spPr>
          <a:xfrm>
            <a:off x="5587072" y="929090"/>
            <a:ext cx="41424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Judges</a:t>
            </a:r>
          </a:p>
        </p:txBody>
      </p:sp>
      <p:sp>
        <p:nvSpPr>
          <p:cNvPr id="12" name="Google Shape;132;g27be4e5abb0_0_0">
            <a:extLst>
              <a:ext uri="{FF2B5EF4-FFF2-40B4-BE49-F238E27FC236}">
                <a16:creationId xmlns:a16="http://schemas.microsoft.com/office/drawing/2014/main" id="{94E036D4-5B0D-22C2-B191-004FCF417FA2}"/>
              </a:ext>
            </a:extLst>
          </p:cNvPr>
          <p:cNvSpPr txBox="1"/>
          <p:nvPr/>
        </p:nvSpPr>
        <p:spPr>
          <a:xfrm>
            <a:off x="6990547" y="1784448"/>
            <a:ext cx="469619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Hazim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Kemal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Ekenel</a:t>
            </a:r>
            <a:endParaRPr lang="en-US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ITU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fontAlgn="base"/>
            <a:r>
              <a:rPr lang="en-US" sz="24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Lilas</a:t>
            </a:r>
            <a:r>
              <a:rPr lang="en-US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Alrahis</a:t>
            </a:r>
            <a:endParaRPr lang="en-US" sz="2400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Khalifa University</a:t>
            </a:r>
          </a:p>
          <a:p>
            <a:pPr>
              <a:buClr>
                <a:srgbClr val="000000"/>
              </a:buClr>
              <a:buSzPts val="2400"/>
            </a:pPr>
            <a:endParaRPr lang="en-US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2400"/>
            </a:pPr>
            <a:endParaRPr lang="en-US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Ahmed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Almeligy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>
              <a:buClr>
                <a:srgbClr val="000000"/>
              </a:buClr>
              <a:buSzPts val="24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Lockheed Martin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Christina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Pöpper</a:t>
            </a:r>
            <a:endParaRPr lang="en-US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NYUAD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38;g27be4e5abb0_0_0">
            <a:extLst>
              <a:ext uri="{FF2B5EF4-FFF2-40B4-BE49-F238E27FC236}">
                <a16:creationId xmlns:a16="http://schemas.microsoft.com/office/drawing/2014/main" id="{BA263723-C9AF-A189-6565-B2440B40C9B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2204" y="5300483"/>
            <a:ext cx="1056123" cy="96498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" name="Google Shape;88;p1">
            <a:extLst>
              <a:ext uri="{FF2B5EF4-FFF2-40B4-BE49-F238E27FC236}">
                <a16:creationId xmlns:a16="http://schemas.microsoft.com/office/drawing/2014/main" id="{F3CF9EF0-0F4D-B85C-45CE-550766307D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249480" t="-21560" r="249480" b="21560"/>
          <a:stretch/>
        </p:blipFill>
        <p:spPr>
          <a:xfrm>
            <a:off x="666345" y="1959389"/>
            <a:ext cx="2709300" cy="112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fadeDir="5400012" sy="-100000" algn="bl" rotWithShape="0"/>
          </a:effectLst>
        </p:spPr>
      </p:pic>
      <p:pic>
        <p:nvPicPr>
          <p:cNvPr id="13" name="Google Shape;89;p1">
            <a:extLst>
              <a:ext uri="{FF2B5EF4-FFF2-40B4-BE49-F238E27FC236}">
                <a16:creationId xmlns:a16="http://schemas.microsoft.com/office/drawing/2014/main" id="{5B6D8BAF-C941-A343-037C-D66C127178D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950" y="2018650"/>
            <a:ext cx="2595400" cy="101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6;g27be4e5abb0_0_0">
            <a:extLst>
              <a:ext uri="{FF2B5EF4-FFF2-40B4-BE49-F238E27FC236}">
                <a16:creationId xmlns:a16="http://schemas.microsoft.com/office/drawing/2014/main" id="{22BEF545-73FF-192C-A4DF-8CE254865CD7}"/>
              </a:ext>
            </a:extLst>
          </p:cNvPr>
          <p:cNvSpPr>
            <a:spLocks/>
          </p:cNvSpPr>
          <p:nvPr/>
        </p:nvSpPr>
        <p:spPr>
          <a:xfrm>
            <a:off x="5864415" y="2882748"/>
            <a:ext cx="989095" cy="900067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Picture 4" descr="Picture">
            <a:extLst>
              <a:ext uri="{FF2B5EF4-FFF2-40B4-BE49-F238E27FC236}">
                <a16:creationId xmlns:a16="http://schemas.microsoft.com/office/drawing/2014/main" id="{1BF2CE6B-F06F-B20F-511D-DBEAF8434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27" y="1806624"/>
            <a:ext cx="953365" cy="8275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hmed Elmeligy - Senior System Engineer - Lockheed Martin | LinkedIn">
            <a:extLst>
              <a:ext uri="{FF2B5EF4-FFF2-40B4-BE49-F238E27FC236}">
                <a16:creationId xmlns:a16="http://schemas.microsoft.com/office/drawing/2014/main" id="{8EBBE418-378E-6288-6531-23DA6623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09" y="4018283"/>
            <a:ext cx="1074411" cy="1074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50" y="329988"/>
            <a:ext cx="11518900" cy="61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824367" y="202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Applied Research Competition MENA Region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866717" y="1869246"/>
            <a:ext cx="10400184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2</a:t>
            </a:r>
            <a:r>
              <a:rPr lang="en-US" sz="4000" b="1" i="0" u="none" strike="noStrike" cap="none" baseline="30000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rd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PLACE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goes 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algn="ctr"/>
            <a:r>
              <a:rPr lang="en-US" sz="40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Robert </a:t>
            </a:r>
            <a:r>
              <a:rPr lang="en-US" sz="4000" b="1" i="0" u="none" strike="noStrike" cap="none" dirty="0" err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Merget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for the paper entitled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algn="ctr"/>
            <a:r>
              <a:rPr lang="en-US" sz="28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“With Great Power Come Great Side Channels: Statistical Timing Side-Channel Analyses with Bounded Type-1 Errors</a:t>
            </a:r>
          </a:p>
          <a:p>
            <a:pPr algn="ctr"/>
            <a:r>
              <a:rPr lang="en-US" sz="28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 dirty="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099" y="2961738"/>
            <a:ext cx="2187102" cy="21871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l="-249480" t="-21560" r="249480" b="21560"/>
          <a:stretch/>
        </p:blipFill>
        <p:spPr>
          <a:xfrm>
            <a:off x="666345" y="1959389"/>
            <a:ext cx="2709300" cy="112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fadeDir="5400012" sy="-100000" algn="bl" rotWithShape="0"/>
          </a:effectLst>
        </p:spPr>
      </p:pic>
      <p:pic>
        <p:nvPicPr>
          <p:cNvPr id="89" name="Google Shape;8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950" y="2018650"/>
            <a:ext cx="2595400" cy="10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550" y="329988"/>
            <a:ext cx="11518900" cy="61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24367" y="202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Applied Research Competition MENA Region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00668" y="1793152"/>
            <a:ext cx="12005987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1</a:t>
            </a:r>
            <a:r>
              <a:rPr lang="en-US" sz="4000" b="1" i="0" u="none" strike="noStrike" cap="none" baseline="30000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rd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PLACE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goes 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algn="ctr"/>
            <a:r>
              <a:rPr lang="en-US" sz="4000" b="1" i="0" u="none" strike="noStrike" cap="none" dirty="0" err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Marouene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4000" b="1" i="0" u="none" strike="noStrike" cap="none" dirty="0" err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Boubakri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for the paper entitled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</a:rPr>
              <a:t>Architectural Security and Trust Foundation for RISC-V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 dirty="0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l="-249480" t="-21560" r="249480" b="21560"/>
          <a:stretch/>
        </p:blipFill>
        <p:spPr>
          <a:xfrm>
            <a:off x="666345" y="1959389"/>
            <a:ext cx="2709153" cy="1128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550" y="3096236"/>
            <a:ext cx="2187102" cy="21871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9" name="Google Shape;9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950" y="2018650"/>
            <a:ext cx="2595400" cy="10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279</Words>
  <Application>Microsoft Macintosh PowerPoint</Application>
  <PresentationFormat>Widescreen</PresentationFormat>
  <Paragraphs>72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Lustria</vt:lpstr>
      <vt:lpstr>Times New Roman</vt:lpstr>
      <vt:lpstr>Office Theme</vt:lpstr>
      <vt:lpstr>Applied Research Competition MENA Region</vt:lpstr>
      <vt:lpstr>Applied Research Competition MENA Region</vt:lpstr>
      <vt:lpstr>Applied Research Competition MENA Region</vt:lpstr>
      <vt:lpstr>Applied Research Competition MENA Region</vt:lpstr>
      <vt:lpstr>Applied Research Competition MENA Region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Research Competition MENA Region</dc:title>
  <dc:creator>Ala Sat</dc:creator>
  <cp:lastModifiedBy>Ala Dar</cp:lastModifiedBy>
  <cp:revision>23</cp:revision>
  <dcterms:created xsi:type="dcterms:W3CDTF">2023-11-07T13:06:31Z</dcterms:created>
  <dcterms:modified xsi:type="dcterms:W3CDTF">2024-11-08T13:26:42Z</dcterms:modified>
</cp:coreProperties>
</file>